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1" r:id="rId3"/>
    <p:sldId id="263" r:id="rId4"/>
    <p:sldId id="265" r:id="rId5"/>
    <p:sldId id="262" r:id="rId6"/>
    <p:sldId id="268" r:id="rId7"/>
    <p:sldId id="269" r:id="rId8"/>
    <p:sldId id="271" r:id="rId9"/>
    <p:sldId id="272" r:id="rId10"/>
    <p:sldId id="277" r:id="rId11"/>
    <p:sldId id="279" r:id="rId12"/>
  </p:sldIdLst>
  <p:sldSz cx="12192000" cy="6858000"/>
  <p:notesSz cx="6858000" cy="9144000"/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3707" autoAdjust="0"/>
  </p:normalViewPr>
  <p:slideViewPr>
    <p:cSldViewPr snapToGrid="0">
      <p:cViewPr varScale="1">
        <p:scale>
          <a:sx n="92" d="100"/>
          <a:sy n="92" d="100"/>
        </p:scale>
        <p:origin x="93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黄 锦雨" userId="f709fc2bf6e66be5" providerId="LiveId" clId="{4B69712D-CB8F-4D4A-85C2-4C645658BE32}"/>
    <pc:docChg chg="delSld modSld">
      <pc:chgData name="黄 锦雨" userId="f709fc2bf6e66be5" providerId="LiveId" clId="{4B69712D-CB8F-4D4A-85C2-4C645658BE32}" dt="2021-12-21T07:38:33.383" v="12" actId="20577"/>
      <pc:docMkLst>
        <pc:docMk/>
      </pc:docMkLst>
      <pc:sldChg chg="modSp mod">
        <pc:chgData name="黄 锦雨" userId="f709fc2bf6e66be5" providerId="LiveId" clId="{4B69712D-CB8F-4D4A-85C2-4C645658BE32}" dt="2021-12-21T07:36:15.415" v="10" actId="20577"/>
        <pc:sldMkLst>
          <pc:docMk/>
          <pc:sldMk cId="3942404586" sldId="261"/>
        </pc:sldMkLst>
        <pc:graphicFrameChg chg="mod modGraphic">
          <ac:chgData name="黄 锦雨" userId="f709fc2bf6e66be5" providerId="LiveId" clId="{4B69712D-CB8F-4D4A-85C2-4C645658BE32}" dt="2021-12-21T07:36:15.415" v="10" actId="20577"/>
          <ac:graphicFrameMkLst>
            <pc:docMk/>
            <pc:sldMk cId="3942404586" sldId="261"/>
            <ac:graphicFrameMk id="4" creationId="{31F44B22-324B-4DE8-B32C-85312184904C}"/>
          </ac:graphicFrameMkLst>
        </pc:graphicFrameChg>
      </pc:sldChg>
      <pc:sldChg chg="del">
        <pc:chgData name="黄 锦雨" userId="f709fc2bf6e66be5" providerId="LiveId" clId="{4B69712D-CB8F-4D4A-85C2-4C645658BE32}" dt="2021-12-21T07:38:25.564" v="11" actId="2696"/>
        <pc:sldMkLst>
          <pc:docMk/>
          <pc:sldMk cId="1125288663" sldId="270"/>
        </pc:sldMkLst>
      </pc:sldChg>
      <pc:sldChg chg="modSp mod">
        <pc:chgData name="黄 锦雨" userId="f709fc2bf6e66be5" providerId="LiveId" clId="{4B69712D-CB8F-4D4A-85C2-4C645658BE32}" dt="2021-12-21T07:38:33.383" v="12" actId="20577"/>
        <pc:sldMkLst>
          <pc:docMk/>
          <pc:sldMk cId="458723359" sldId="272"/>
        </pc:sldMkLst>
        <pc:spChg chg="mod">
          <ac:chgData name="黄 锦雨" userId="f709fc2bf6e66be5" providerId="LiveId" clId="{4B69712D-CB8F-4D4A-85C2-4C645658BE32}" dt="2021-12-21T07:38:33.383" v="12" actId="20577"/>
          <ac:spMkLst>
            <pc:docMk/>
            <pc:sldMk cId="458723359" sldId="272"/>
            <ac:spMk id="2" creationId="{F2153DD3-C27C-457D-ADDD-066D01CB95C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363D635-2378-4D50-90FB-C250DED80A32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2021/12/21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C4B79F2-7C6A-497B-9A4A-8ACE18746CB2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342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70E86DD-15E7-483C-8127-97C7DC28D095}" type="datetime1">
              <a:rPr lang="zh-CN" altLang="en-US" smtClean="0"/>
              <a:pPr/>
              <a:t>2021/12/21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262A795-6F94-4A96-B820-B9038480D048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49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546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10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867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765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574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84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4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129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5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18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6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82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7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779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8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364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9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02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C643B07F-1D4C-4540-999E-86D36202C0C6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8" name="直接连接符​​ 7"/>
          <p:cNvCxnSpPr>
            <a:cxnSpLocks/>
          </p:cNvCxnSpPr>
          <p:nvPr/>
        </p:nvCxnSpPr>
        <p:spPr>
          <a:xfrm>
            <a:off x="4213781" y="3733800"/>
            <a:ext cx="371416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78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8439094-95A5-4980-A2A3-89FA2435876B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24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322F546-3B99-456D-B1CF-27BD2F7FE5D2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221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4D37FF0-D500-4819-9052-AC9C333A8832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28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D3CB5DD-18D0-4B93-A228-C4DB80A9C862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076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9669D3E-3884-46AC-96BE-0EB89ED52750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452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22F1139-3645-4824-BD53-F607326A61B9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800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D208615-CB44-40D5-A0AD-BC9B36114A55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27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4854EB7C-80E3-4267-B53F-C264AD7BECE0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2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24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DD0F495-F050-49AC-8028-2B6604CE35DE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24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E4CCE92-93A9-45CB-93EB-0D8BC89697E4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07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09E1F69-A97B-455B-BA72-3104C5C7CE22}" type="datetime1">
              <a:rPr lang="zh-CN" altLang="en-US" smtClean="0"/>
              <a:t>2021/12/21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61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48.</a:t>
            </a:r>
            <a:r>
              <a:rPr lang="zh-CN" altLang="en-US" u="sng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计算机辅助外语教学</a:t>
            </a:r>
          </a:p>
        </p:txBody>
      </p:sp>
    </p:spTree>
    <p:extLst>
      <p:ext uri="{BB962C8B-B14F-4D97-AF65-F5344CB8AC3E}">
        <p14:creationId xmlns:p14="http://schemas.microsoft.com/office/powerpoint/2010/main" val="616906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244867"/>
            <a:ext cx="10434320" cy="1356360"/>
          </a:xfrm>
        </p:spPr>
        <p:txBody>
          <a:bodyPr rtlCol="0"/>
          <a:lstStyle/>
          <a:p>
            <a:pPr rtl="0"/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48.7</a:t>
            </a:r>
            <a:r>
              <a:rPr lang="zh-CN" altLang="en-US" dirty="0"/>
              <a:t>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结语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8A2965-2BE7-41AC-8102-BD7E2E7DA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402080"/>
            <a:ext cx="10546080" cy="5059680"/>
          </a:xfrm>
        </p:spPr>
        <p:txBody>
          <a:bodyPr>
            <a:norm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计算机辅助与外语教学的结合给外语教学带来了新的改革方向，这样的新事物有其优势也必然有其不足。对于一线的外语教师而言，这也是一项新的挑战。想要切实从这样的新事物中获益，提升教学质量，每一位外语教师都应正确看待计算机辅助教学，并将其与传统外语教学有机地结合起来，取长补短，给学生们带来更加优质的外语教学环境和课堂。</a:t>
            </a:r>
            <a:endParaRPr lang="en-GB" altLang="zh-CN" sz="2400" dirty="0"/>
          </a:p>
        </p:txBody>
      </p:sp>
      <p:pic>
        <p:nvPicPr>
          <p:cNvPr id="4" name="图形 3" descr="铅笔">
            <a:extLst>
              <a:ext uri="{FF2B5EF4-FFF2-40B4-BE49-F238E27FC236}">
                <a16:creationId xmlns:a16="http://schemas.microsoft.com/office/drawing/2014/main" id="{68BF6D2B-AE36-4885-9DC6-FBC1D6AC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20926" y="439703"/>
            <a:ext cx="767542" cy="7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17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u="sng" dirty="0"/>
              <a:t>感谢观看！</a:t>
            </a:r>
            <a:endParaRPr lang="zh-CN" altLang="en-US" u="sng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832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目录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1F44B22-324B-4DE8-B32C-8531218490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1546733"/>
              </p:ext>
            </p:extLst>
          </p:nvPr>
        </p:nvGraphicFramePr>
        <p:xfrm>
          <a:off x="1159668" y="1601227"/>
          <a:ext cx="6968332" cy="4435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8332">
                  <a:extLst>
                    <a:ext uri="{9D8B030D-6E8A-4147-A177-3AD203B41FA5}">
                      <a16:colId xmlns:a16="http://schemas.microsoft.com/office/drawing/2014/main" val="743422230"/>
                    </a:ext>
                  </a:extLst>
                </a:gridCol>
              </a:tblGrid>
              <a:tr h="472727">
                <a:tc>
                  <a:txBody>
                    <a:bodyPr/>
                    <a:lstStyle/>
                    <a:p>
                      <a:pPr rtl="0"/>
                      <a:r>
                        <a:rPr lang="zh-CN" altLang="en-US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本节课，将学习</a:t>
                      </a:r>
                      <a:r>
                        <a:rPr lang="en-US" altLang="zh-CN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…</a:t>
                      </a:r>
                      <a:endParaRPr lang="zh-cn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822786"/>
                  </a:ext>
                </a:extLst>
              </a:tr>
              <a:tr h="3963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48.1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故事缘起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48.2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故事引发的思考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48.3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计算机辅助外语教学是什么？它有什么样的特点呢？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48.4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与计算机辅助外语教学相比，传统英语教学有没有存在的价值呢？</a:t>
                      </a:r>
                      <a:endParaRPr lang="en-US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48.5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计算机辅助外语教学的偏见有没有道理呢？</a:t>
                      </a:r>
                      <a:endParaRPr lang="en-US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48.6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外语教师该怎么面对计算机辅助外语教学呢？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48.7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结语</a:t>
                      </a:r>
                      <a:endParaRPr 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739329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414F3856-63D4-4D22-A5D6-AD42B3EB7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280" y="465807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0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48.1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</a:p>
        </p:txBody>
      </p:sp>
      <p:pic>
        <p:nvPicPr>
          <p:cNvPr id="5" name="图形 4" descr="会议">
            <a:extLst>
              <a:ext uri="{FF2B5EF4-FFF2-40B4-BE49-F238E27FC236}">
                <a16:creationId xmlns:a16="http://schemas.microsoft.com/office/drawing/2014/main" id="{BC7F4CA9-C0CE-4E72-97F6-F2A2156DD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44" y="465847"/>
            <a:ext cx="914400" cy="914400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F2B233F-D299-4AD6-B86D-B7A7A09F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070" y="1380247"/>
            <a:ext cx="10058400" cy="5011906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张老师是一位优秀的英语教师，年过五旬的她依然站在讲台上。然而，随着互联网技术的发展，</a:t>
            </a:r>
            <a:r>
              <a:rPr lang="en-US" altLang="zh-CN" sz="2000" dirty="0"/>
              <a:t>CAI</a:t>
            </a:r>
            <a:r>
              <a:rPr lang="zh-CN" altLang="en-US" sz="2000" dirty="0"/>
              <a:t>逐渐渗透进校园，这使得张老师对教学产生了诸多疑惑。其他教英语的女老师上课都喜欢用幻灯片、课程软件之类的设施来辅助教学，达到活跃课堂气氛、调动学生学习积极性的目标。张老师对这种所谓新颖的教学方式却不太赞同，依然坚持自己遵循了大半辈子的教学方法。张老师教的学生们可不这么想。他们有些羡慕其他班的同学上课可以看丰富多彩的教学软件，而不是枯燥地看书本划重点。不仅是学生们这么想，校领导们也鼓励老师上课多多借助</a:t>
            </a:r>
            <a:r>
              <a:rPr lang="en-US" altLang="zh-CN" sz="2000" dirty="0"/>
              <a:t>CAI</a:t>
            </a:r>
            <a:r>
              <a:rPr lang="zh-CN" altLang="en-US" sz="2000" dirty="0"/>
              <a:t>。张老师十分困惑，难道是自己落伍了吗？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4043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48.2</a:t>
            </a:r>
            <a:r>
              <a:rPr lang="zh-CN" altLang="en-US" dirty="0"/>
              <a:t> 故事引发的思考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9F0EB5-A495-4A5D-A30A-1E2A3A467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10195560" cy="4038600"/>
          </a:xfrm>
        </p:spPr>
        <p:txBody>
          <a:bodyPr/>
          <a:lstStyle/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计算机辅助外语教学是什么？</a:t>
            </a: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计算机辅助外语教学有什么样的特点呢？</a:t>
            </a: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张老师对计算机辅助外语教学的偏见有没有道理呢？</a:t>
            </a:r>
            <a:endParaRPr lang="en-US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和计算机辅助外语教学相比，传统英语教学有没有存在的价值呢？</a:t>
            </a:r>
            <a:endParaRPr lang="en-US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外语教师该怎么去面对计算机辅助外语教学呢？</a:t>
            </a:r>
            <a:endParaRPr lang="en-GB" sz="2800" dirty="0"/>
          </a:p>
        </p:txBody>
      </p:sp>
      <p:sp>
        <p:nvSpPr>
          <p:cNvPr id="3" name="思想气泡: 云 2">
            <a:extLst>
              <a:ext uri="{FF2B5EF4-FFF2-40B4-BE49-F238E27FC236}">
                <a16:creationId xmlns:a16="http://schemas.microsoft.com/office/drawing/2014/main" id="{872B630A-6F79-4108-91D2-8B7D1634EA1A}"/>
              </a:ext>
            </a:extLst>
          </p:cNvPr>
          <p:cNvSpPr/>
          <p:nvPr/>
        </p:nvSpPr>
        <p:spPr>
          <a:xfrm>
            <a:off x="6797040" y="518160"/>
            <a:ext cx="812800" cy="670560"/>
          </a:xfrm>
          <a:prstGeom prst="cloudCallou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586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48.3 </a:t>
            </a:r>
            <a:r>
              <a:rPr lang="zh-CN" altLang="en-US" dirty="0"/>
              <a:t>计算机辅助外语教学是什么？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44664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688320" cy="471575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计算机辅助外语教学（</a:t>
            </a:r>
            <a:r>
              <a:rPr lang="en-US" altLang="zh-CN" sz="2400" dirty="0"/>
              <a:t>Computer Assisted Language Learning</a:t>
            </a:r>
            <a:r>
              <a:rPr lang="zh-CN" altLang="en-US" sz="2400" dirty="0"/>
              <a:t>），以下简称</a:t>
            </a:r>
            <a:r>
              <a:rPr lang="en-US" altLang="zh-CN" sz="2400" dirty="0"/>
              <a:t>CALL</a:t>
            </a:r>
            <a:r>
              <a:rPr lang="zh-CN" altLang="en-US" sz="2400" dirty="0"/>
              <a:t>，也就是说把计算机技术和外语教学相结合的一种教学方式（王斯纯</a:t>
            </a:r>
            <a:r>
              <a:rPr lang="en-US" altLang="zh-CN" sz="2400" dirty="0"/>
              <a:t>2015</a:t>
            </a:r>
            <a:r>
              <a:rPr lang="zh-CN" altLang="en-US" sz="2400" dirty="0"/>
              <a:t>）。外语教师在外语教学中以计算机技术为主导，改变“以教师为中心”的传统教学模式，采用全新的“以教师为主导、学生为主体”的开放式教学模式，把多媒体的教学方式运用到外语教学中去，充分利用网络技术和多媒体技术，以完成培养学生的英语综合应用能力的目标。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22258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48.3 </a:t>
            </a:r>
            <a:r>
              <a:rPr lang="zh-CN" altLang="en-US" dirty="0"/>
              <a:t>计算机辅助外语教学的特点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39468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965" y="1137805"/>
            <a:ext cx="11352069" cy="505724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1. </a:t>
            </a:r>
            <a:r>
              <a:rPr lang="zh-CN" altLang="en-US" sz="1800" dirty="0"/>
              <a:t>参与性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计算机多媒体技术能够通过不同的渠道，借助于不同的表现形式将抽象的教学信息具体化，进而作用于学习者的感觉器官，从而在视觉、听觉及触觉等方面对学习者产生刺激和影响。通过对学习者多种感官的调用，有助于调动学习者的学习积极性、激发他们的学习兴趣和参与性，从而促进其更有效地对教学信息进行分析和处理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2.</a:t>
            </a:r>
            <a:r>
              <a:rPr lang="zh-CN" altLang="en-US" sz="1800" dirty="0"/>
              <a:t>自主性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CALL</a:t>
            </a:r>
            <a:r>
              <a:rPr lang="zh-CN" altLang="en-US" sz="1800" dirty="0"/>
              <a:t>是一种可以帮助学生主动自我调节学习的学习方法（薛蕊</a:t>
            </a:r>
            <a:r>
              <a:rPr lang="en-US" altLang="zh-CN" sz="1800" dirty="0"/>
              <a:t>2011</a:t>
            </a:r>
            <a:r>
              <a:rPr lang="zh-CN" altLang="en-US" sz="1800" dirty="0"/>
              <a:t>）。</a:t>
            </a:r>
            <a:r>
              <a:rPr lang="en-US" altLang="zh-CN" sz="1800" dirty="0"/>
              <a:t>CALL</a:t>
            </a:r>
            <a:r>
              <a:rPr lang="zh-CN" altLang="en-US" sz="1800" dirty="0"/>
              <a:t>绝不是利用计算机来展示学习内容，更重要的是让学生通过上机操作独立自主地开展学习，在一定程度上培养了学生的独立性。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3. </a:t>
            </a:r>
            <a:r>
              <a:rPr lang="zh-CN" altLang="en-US" sz="1800" dirty="0"/>
              <a:t>及时性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网络可以及时地提供大量的资料，多层次、多维度地展现语言风貌，为学习者提供了良好的学习平台。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4. </a:t>
            </a:r>
            <a:r>
              <a:rPr lang="zh-CN" altLang="en-US" sz="1800" dirty="0"/>
              <a:t>合作性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通过网络交流平台的建立，使学生与老师学生与学生之间建立起交流合作的关系，有助于对问题的理解和语言知识的掌握，并有助于使“传授接受”式的教学关系发生改变（岑艳琳</a:t>
            </a:r>
            <a:r>
              <a:rPr lang="en-US" altLang="zh-CN" sz="1800" dirty="0"/>
              <a:t>2010</a:t>
            </a:r>
            <a:r>
              <a:rPr lang="zh-CN" altLang="en-US" sz="1800" dirty="0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3272343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209" y="244867"/>
            <a:ext cx="11097491" cy="1356360"/>
          </a:xfrm>
        </p:spPr>
        <p:txBody>
          <a:bodyPr rtlCol="0"/>
          <a:lstStyle/>
          <a:p>
            <a:pPr rtl="0"/>
            <a:r>
              <a:rPr lang="en-US" altLang="zh-CN" dirty="0"/>
              <a:t>48.4 </a:t>
            </a:r>
            <a:r>
              <a:rPr lang="zh-CN" altLang="en-US" dirty="0"/>
              <a:t>传统英语教学存在的价值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734" y="1099371"/>
            <a:ext cx="11435952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传统英语教学虽然在很多地方落后于时代，但是，不可否认的是它依然有着独特的价值，这种价值很难为</a:t>
            </a:r>
            <a:r>
              <a:rPr lang="en-US" altLang="zh-CN" sz="1800" dirty="0"/>
              <a:t>CALL</a:t>
            </a:r>
            <a:r>
              <a:rPr lang="zh-CN" altLang="en-US" sz="1800" dirty="0"/>
              <a:t>所取代。具体如下：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1.</a:t>
            </a:r>
            <a:r>
              <a:rPr lang="zh-CN" altLang="en-US" sz="1800" dirty="0"/>
              <a:t>互动性的价值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人与人之间的自然语言是最具亲和力、最灵活的语言，师生之间在课堂上互动性的交流应该是最有效的教和学的途径（张红玲</a:t>
            </a:r>
            <a:r>
              <a:rPr lang="en-US" altLang="zh-CN" sz="1800" dirty="0"/>
              <a:t>2000</a:t>
            </a:r>
            <a:r>
              <a:rPr lang="zh-CN" altLang="en-US" sz="1800" dirty="0"/>
              <a:t>）。何况外语教学是一门语言课程，教师和学生在课堂上的外语交流本身就是语言学习的过程，这种人与人之间的交流，相对于机器与人之间的互动更具感染力。</a:t>
            </a:r>
            <a:endParaRPr lang="en-US" altLang="zh-CN" sz="18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2.</a:t>
            </a:r>
            <a:r>
              <a:rPr lang="zh-CN" altLang="en-US" sz="1800" dirty="0"/>
              <a:t>师生情谊的价值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在传统的课堂外语教学中，教师凭借经验和爱心，通过观察学生的课堂表现，可以洞察学生在知识和技能上的弱点，以及在学习动机和心理上存在的问题，然后对他们进行有针对性的辅导（廖剑</a:t>
            </a:r>
            <a:r>
              <a:rPr lang="en-US" altLang="zh-CN" sz="1800" dirty="0"/>
              <a:t>2004</a:t>
            </a:r>
            <a:r>
              <a:rPr lang="zh-CN" altLang="en-US" sz="1800" dirty="0"/>
              <a:t>）。同时教师还可以晓之以理，唤醒他们的求知欲。此外，师生之间通过课上课下的交流，还可以建立起一种友谊。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由此看来，传统的外语教学在现代外语教学中不可或缺。理想的模式应该是让传统课堂教学与</a:t>
            </a:r>
            <a:r>
              <a:rPr lang="en-US" altLang="zh-CN" sz="1800" dirty="0"/>
              <a:t>CAI</a:t>
            </a:r>
            <a:r>
              <a:rPr lang="zh-CN" altLang="en-US" sz="1800" dirty="0"/>
              <a:t>有机结合起来。</a:t>
            </a:r>
          </a:p>
        </p:txBody>
      </p:sp>
    </p:spTree>
    <p:extLst>
      <p:ext uri="{BB962C8B-B14F-4D97-AF65-F5344CB8AC3E}">
        <p14:creationId xmlns:p14="http://schemas.microsoft.com/office/powerpoint/2010/main" val="1087589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14" y="244867"/>
            <a:ext cx="11503954" cy="1356360"/>
          </a:xfrm>
        </p:spPr>
        <p:txBody>
          <a:bodyPr rtlCol="0"/>
          <a:lstStyle/>
          <a:p>
            <a:pPr rtl="0"/>
            <a:r>
              <a:rPr lang="en-US" altLang="zh-CN" dirty="0"/>
              <a:t>48.5</a:t>
            </a:r>
            <a:r>
              <a:rPr lang="zh-CN" altLang="en-US" dirty="0"/>
              <a:t>计算机辅助外语教学的偏见有没有道理呢？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1068198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732" y="1416293"/>
            <a:ext cx="11503954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CALL</a:t>
            </a:r>
            <a:r>
              <a:rPr lang="zh-CN" altLang="en-US" sz="1800" dirty="0"/>
              <a:t>作为教学方式确实存在着一定的不足：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1</a:t>
            </a:r>
            <a:r>
              <a:rPr lang="zh-CN" altLang="en-US" sz="1800" dirty="0"/>
              <a:t>）教学资源缺乏科学性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目前，教学课件多为教学演示型，缺乏有利于学生认知发展和思维训练的个性化学习材料。且内容缺乏创新。不仅如此，设计软件的计算机专业人员往往同教学相分离，所以难以产生专业的科学的教学软件。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2</a:t>
            </a:r>
            <a:r>
              <a:rPr lang="zh-CN" altLang="en-US" sz="1800" dirty="0"/>
              <a:t>）人文关怀的缺失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教师与学生的交流沟通也是语言学习的过程（岑艳琳</a:t>
            </a:r>
            <a:r>
              <a:rPr lang="en-US" altLang="zh-CN" sz="1800" dirty="0"/>
              <a:t>2010</a:t>
            </a:r>
            <a:r>
              <a:rPr lang="zh-CN" altLang="en-US" sz="1800" dirty="0"/>
              <a:t>）。计算机辅助外语教学缺乏人与人之间真情实感的交流，造成教师与学生之间关系的疏远。</a:t>
            </a:r>
            <a:endParaRPr lang="en-US" altLang="zh-CN" sz="18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3</a:t>
            </a:r>
            <a:r>
              <a:rPr lang="zh-CN" altLang="en-US" sz="1800" dirty="0"/>
              <a:t>）教学模式的僵硬化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在计算机辅助外语教学的课堂上，教学模式容易陷入单一或者生硬的僵局中。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（</a:t>
            </a:r>
            <a:r>
              <a:rPr lang="en-US" altLang="zh-CN" sz="1800" dirty="0"/>
              <a:t>4</a:t>
            </a:r>
            <a:r>
              <a:rPr lang="zh-CN" altLang="en-US" sz="1800" dirty="0"/>
              <a:t>）教师能力的不足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很多教师，特别是中老年教师对于计算机辅助外语教学还比较陌生。对于计算机技术的掌握还不够熟练，所以他们在运用计算机来辅助课堂教学的过程中就会出现种种困难。</a:t>
            </a:r>
          </a:p>
        </p:txBody>
      </p:sp>
    </p:spTree>
    <p:extLst>
      <p:ext uri="{BB962C8B-B14F-4D97-AF65-F5344CB8AC3E}">
        <p14:creationId xmlns:p14="http://schemas.microsoft.com/office/powerpoint/2010/main" val="1755885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095" y="244867"/>
            <a:ext cx="11585864" cy="1356360"/>
          </a:xfrm>
        </p:spPr>
        <p:txBody>
          <a:bodyPr rtlCol="0"/>
          <a:lstStyle/>
          <a:p>
            <a:pPr rtl="0"/>
            <a:r>
              <a:rPr lang="en-US" altLang="zh-CN" dirty="0"/>
              <a:t>48.6 </a:t>
            </a:r>
            <a:r>
              <a:rPr lang="zh-CN" altLang="en-US" dirty="0"/>
              <a:t>外语教师该怎么面对计算机辅助外语教学呢？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041" y="1233954"/>
            <a:ext cx="11546032" cy="5132314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外语教师可以从如下几个方面来提升自己：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1.</a:t>
            </a:r>
            <a:r>
              <a:rPr lang="zh-CN" altLang="en-US" sz="1800" dirty="0"/>
              <a:t>加强计算机辅助外语课件的制作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软件设施在</a:t>
            </a:r>
            <a:r>
              <a:rPr lang="en-US" altLang="zh-CN" sz="1800" dirty="0"/>
              <a:t>CALL</a:t>
            </a:r>
            <a:r>
              <a:rPr lang="zh-CN" altLang="en-US" sz="1800" dirty="0"/>
              <a:t>中起着至关重要的作用。外语教师应主动投身到动手开发并制作课件的行列中（罗松</a:t>
            </a:r>
            <a:r>
              <a:rPr lang="en-US" altLang="zh-CN" sz="1800" dirty="0"/>
              <a:t>2010</a:t>
            </a:r>
            <a:r>
              <a:rPr lang="zh-CN" altLang="en-US" sz="1800" dirty="0"/>
              <a:t>）。教师应该根据学生的实际情况和教材的内容编制课件。</a:t>
            </a:r>
            <a:endParaRPr lang="en-US" altLang="zh-CN" sz="18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2.</a:t>
            </a:r>
            <a:r>
              <a:rPr lang="zh-CN" altLang="en-US" sz="1800" dirty="0"/>
              <a:t>增添人文色彩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教师在借助计算机来提高教学效率的同时，也应力争将</a:t>
            </a:r>
            <a:r>
              <a:rPr lang="en-US" altLang="zh-CN" sz="1800" dirty="0"/>
              <a:t>CALL</a:t>
            </a:r>
            <a:r>
              <a:rPr lang="zh-CN" altLang="en-US" sz="1800" dirty="0"/>
              <a:t>和传统的英语教学方式有机地结合起来。教师还可以借助计算机来向同学们展示人文文化，陶冶学生的人文素养。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3.</a:t>
            </a:r>
            <a:r>
              <a:rPr lang="zh-CN" altLang="en-US" sz="1800" dirty="0"/>
              <a:t>改进外语教学模式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CALL</a:t>
            </a:r>
            <a:r>
              <a:rPr lang="zh-CN" altLang="en-US" sz="1800" dirty="0"/>
              <a:t>的成功还需要教师教学模式的转变。在计算机辅助教学中，教学集中在教师和学生、学生和知识的关系上。新的教学模式将引导教师发现能促进这种教学的教学实践。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800" dirty="0"/>
              <a:t>4.</a:t>
            </a:r>
            <a:r>
              <a:rPr lang="zh-CN" altLang="en-US" sz="1800" dirty="0"/>
              <a:t>积极参与培训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/>
              <a:t>教师们也因此必须参与培训，学会通过网络来工作，从而使他们能以高效的、创新的、独特的方式实现其教学目标（冯辉</a:t>
            </a:r>
            <a:r>
              <a:rPr lang="en-US" altLang="zh-CN" sz="1800" dirty="0"/>
              <a:t>2007</a:t>
            </a:r>
            <a:r>
              <a:rPr lang="zh-CN" altLang="en-US" sz="1800" dirty="0"/>
              <a:t>）。</a:t>
            </a:r>
            <a:endParaRPr lang="en-GB" sz="24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1CC8F79-E5E7-44E3-8227-656D28F35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739" y="923047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23359"/>
      </p:ext>
    </p:extLst>
  </p:cSld>
  <p:clrMapOvr>
    <a:masterClrMapping/>
  </p:clrMapOvr>
</p:sld>
</file>

<file path=ppt/theme/theme1.xml><?xml version="1.0" encoding="utf-8"?>
<a:theme xmlns:a="http://schemas.openxmlformats.org/drawingml/2006/main" name="基础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450635_TF55885775" id="{6B08EFA3-A778-4242-9E11-C9CB3BFDF5DB}" vid="{354D5E5C-5D89-4BD4-835F-86B3F4DA7A5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学生行为教师行为</Template>
  <TotalTime>237</TotalTime>
  <Words>1523</Words>
  <Application>Microsoft Office PowerPoint</Application>
  <PresentationFormat>宽屏</PresentationFormat>
  <Paragraphs>76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Microsoft YaHei UI</vt:lpstr>
      <vt:lpstr>Corbel</vt:lpstr>
      <vt:lpstr>Wingdings</vt:lpstr>
      <vt:lpstr>基础</vt:lpstr>
      <vt:lpstr>48.计算机辅助外语教学</vt:lpstr>
      <vt:lpstr>目录</vt:lpstr>
      <vt:lpstr>48.1 故事缘起</vt:lpstr>
      <vt:lpstr>48.2 故事引发的思考 </vt:lpstr>
      <vt:lpstr>48.3 计算机辅助外语教学是什么？</vt:lpstr>
      <vt:lpstr>48.3 计算机辅助外语教学的特点</vt:lpstr>
      <vt:lpstr>48.4 传统英语教学存在的价值</vt:lpstr>
      <vt:lpstr>48.5计算机辅助外语教学的偏见有没有道理呢？</vt:lpstr>
      <vt:lpstr>48.6 外语教师该怎么面对计算机辅助外语教学呢？</vt:lpstr>
      <vt:lpstr>48.7 结语</vt:lpstr>
      <vt:lpstr>感谢观看！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 什么是火星文？</dc:title>
  <dc:creator>Xie Sutina</dc:creator>
  <cp:lastModifiedBy>黄 锦雨</cp:lastModifiedBy>
  <cp:revision>8</cp:revision>
  <dcterms:created xsi:type="dcterms:W3CDTF">2021-12-20T02:23:42Z</dcterms:created>
  <dcterms:modified xsi:type="dcterms:W3CDTF">2021-12-21T07:38:44Z</dcterms:modified>
</cp:coreProperties>
</file>